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1" r:id="rId6"/>
    <p:sldId id="260" r:id="rId7"/>
    <p:sldId id="262" r:id="rId8"/>
    <p:sldId id="263" r:id="rId9"/>
    <p:sldId id="264" r:id="rId10"/>
    <p:sldId id="274" r:id="rId11"/>
    <p:sldId id="273" r:id="rId12"/>
    <p:sldId id="270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6E233-5048-48FF-8717-6CCED0980EA6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0B88E-D02C-467E-8F2E-E3CBD6670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95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0B88E-D02C-467E-8F2E-E3CBD667056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34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28B9CD06ABC92A4884348438C98FFC9C81C891E813D042766E6375EE4BB7E88D7EED010D072Dh7f2G" TargetMode="External"/><Relationship Id="rId13" Type="http://schemas.openxmlformats.org/officeDocument/2006/relationships/hyperlink" Target="consultantplus://offline/ref=28B9CD06ABC92A4884348438C98FFC9C81C891E813D042766E6375EE4BB7E88D7EED010C0E2Ch7f8G" TargetMode="External"/><Relationship Id="rId3" Type="http://schemas.openxmlformats.org/officeDocument/2006/relationships/hyperlink" Target="consultantplus://offline/ref=28B9CD06ABC92A4884348438C98FFC9C81C891E813D042766E6375EE4BB7E88D7EED010C0029h7f5G" TargetMode="External"/><Relationship Id="rId7" Type="http://schemas.openxmlformats.org/officeDocument/2006/relationships/hyperlink" Target="consultantplus://offline/ref=28B9CD06ABC92A4884348438C98FFC9C81C891E813D042766E6375EE4BB7E88D7EED010C012Bh7f5G" TargetMode="External"/><Relationship Id="rId12" Type="http://schemas.openxmlformats.org/officeDocument/2006/relationships/hyperlink" Target="consultantplus://offline/ref=28B9CD06ABC92A4884348438C98FFC9C81C891E813D042766E6375EE4BB7E88D7EED010C0F29h7f8G" TargetMode="External"/><Relationship Id="rId2" Type="http://schemas.openxmlformats.org/officeDocument/2006/relationships/hyperlink" Target="consultantplus://offline/ref=28B9CD06ABC92A4884348438C98FFC9C81C891E813D042766E6375EE4BB7E88D7EED010C012Dh7f0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28B9CD06ABC92A4884348438C98FFC9C81C891E813D042766E6375EE4BB7E88D7EED010C0322h7f7G" TargetMode="External"/><Relationship Id="rId11" Type="http://schemas.openxmlformats.org/officeDocument/2006/relationships/hyperlink" Target="consultantplus://offline/ref=28B9CD06ABC92A4884348438C98FFC9C81C891E813D042766E6375EE4BB7E88D7EED02000E2Ah7f8G" TargetMode="External"/><Relationship Id="rId5" Type="http://schemas.openxmlformats.org/officeDocument/2006/relationships/hyperlink" Target="consultantplus://offline/ref=28B9CD06ABC92A4884348438C98FFC9C81C891E813D042766E6375EE4BB7E88D7EED010D0528h7f3G" TargetMode="External"/><Relationship Id="rId10" Type="http://schemas.openxmlformats.org/officeDocument/2006/relationships/hyperlink" Target="consultantplus://offline/ref=28B9CD06ABC92A4884348438C98FFC9C81C891E813D042766E6375EE4BB7E88D7EED010C002Eh7f1G" TargetMode="External"/><Relationship Id="rId4" Type="http://schemas.openxmlformats.org/officeDocument/2006/relationships/hyperlink" Target="consultantplus://offline/ref=28B9CD06ABC92A4884348438C98FFC9C81C891E813D042766E6375EE4BB7E88D7EED010D052Bh7f0G" TargetMode="External"/><Relationship Id="rId9" Type="http://schemas.openxmlformats.org/officeDocument/2006/relationships/hyperlink" Target="consultantplus://offline/ref=28B9CD06ABC92A4884348438C98FFC9C81C891E813D042766E6375EE4BB7E88D7EED010D052Ah7f1G" TargetMode="External"/><Relationship Id="rId14" Type="http://schemas.openxmlformats.org/officeDocument/2006/relationships/hyperlink" Target="consultantplus://offline/ref=28B9CD06ABC92A4884348438C98FFC9C81C891E813D042766E6375EE4BB7E88D7EED010D042Ah7f5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DA2BC052EBC2065750FCE000216235AE3BB583E484EC156ABD667C9E2259984C3BE779E7E8D5F5EdB75L" TargetMode="External"/><Relationship Id="rId2" Type="http://schemas.openxmlformats.org/officeDocument/2006/relationships/hyperlink" Target="consultantplus://offline/ref=CDA2BC052EBC2065750FCE000216235AE3BB583E484EC156ABD667C9E2259984C3BE779E7E8D5F5EdB76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3645024"/>
            <a:ext cx="7123113" cy="237626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dirty="0"/>
              <a:t>Главный медицинский психолог Комитета здравоохранения Курской </a:t>
            </a:r>
            <a:r>
              <a:rPr lang="ru-RU" b="1" dirty="0" smtClean="0"/>
              <a:t>области,</a:t>
            </a:r>
          </a:p>
          <a:p>
            <a:pPr algn="ctr"/>
            <a:r>
              <a:rPr lang="ru-RU" b="1" dirty="0" smtClean="0"/>
              <a:t>декан факультета клинической психологии, </a:t>
            </a:r>
          </a:p>
          <a:p>
            <a:pPr algn="ctr"/>
            <a:r>
              <a:rPr lang="ru-RU" b="1" dirty="0" smtClean="0"/>
              <a:t>зав. кафедрой общей и клинической психологии </a:t>
            </a:r>
          </a:p>
          <a:p>
            <a:pPr algn="ctr"/>
            <a:r>
              <a:rPr lang="ru-RU" b="1" dirty="0" smtClean="0"/>
              <a:t>Курского государственного медицинского университета,</a:t>
            </a:r>
          </a:p>
          <a:p>
            <a:pPr algn="ctr"/>
            <a:r>
              <a:rPr lang="ru-RU" b="1" dirty="0" smtClean="0"/>
              <a:t> доктор психологических наук, профессор Василенко Т.Д.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704856" cy="2664296"/>
          </a:xfrm>
        </p:spPr>
        <p:txBody>
          <a:bodyPr>
            <a:normAutofit/>
          </a:bodyPr>
          <a:lstStyle/>
          <a:p>
            <a:pPr algn="r"/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</a:rPr>
              <a:t>Приказы </a:t>
            </a:r>
            <a:r>
              <a:rPr lang="ru-RU" sz="4000" b="1" u="sng" dirty="0">
                <a:solidFill>
                  <a:schemeClr val="accent2">
                    <a:lumMod val="50000"/>
                  </a:schemeClr>
                </a:solidFill>
              </a:rPr>
              <a:t>МЗ РФ, регламентирующие деятельность медицинского психолога (31.05.18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88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Приказ Минздрава России от 10.05.2017 N 203н</a:t>
            </a:r>
            <a:br>
              <a:rPr lang="ru-RU" sz="2400" dirty="0"/>
            </a:br>
            <a:r>
              <a:rPr lang="ru-RU" sz="2400" dirty="0"/>
              <a:t>«Об утверждении критериев оценки качества медицинской помощи»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784976" cy="482453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3.5. Критерии </a:t>
            </a:r>
            <a:r>
              <a:rPr lang="ru-RU" dirty="0"/>
              <a:t>качества специализированной медицинской помощи взрослым при психических расстройствах и расстройствах </a:t>
            </a:r>
            <a:r>
              <a:rPr lang="ru-RU" dirty="0" smtClean="0"/>
              <a:t>поведения</a:t>
            </a:r>
            <a:r>
              <a:rPr lang="ru-RU" dirty="0"/>
              <a:t> </a:t>
            </a:r>
          </a:p>
          <a:p>
            <a:r>
              <a:rPr lang="ru-RU" dirty="0"/>
              <a:t>3.5.1. Критерии качества специализированной медицинской помощи взрослым при шизофрении, </a:t>
            </a:r>
            <a:r>
              <a:rPr lang="ru-RU" dirty="0" err="1"/>
              <a:t>шизотипических</a:t>
            </a:r>
            <a:r>
              <a:rPr lang="ru-RU" dirty="0"/>
              <a:t> состояниях и бредовых расстройствах (коды по МКБ-10: </a:t>
            </a:r>
            <a:r>
              <a:rPr lang="ru-RU" dirty="0">
                <a:hlinkClick r:id="rId2" tooltip="Ссылка на КонсультантПлюс"/>
              </a:rPr>
              <a:t>F20</a:t>
            </a:r>
            <a:r>
              <a:rPr lang="ru-RU" dirty="0"/>
              <a:t> - </a:t>
            </a:r>
            <a:r>
              <a:rPr lang="ru-RU" dirty="0">
                <a:hlinkClick r:id="rId3" tooltip="Ссылка на КонсультантПлюс"/>
              </a:rPr>
              <a:t>F29</a:t>
            </a:r>
            <a:r>
              <a:rPr lang="ru-RU" dirty="0"/>
              <a:t>)</a:t>
            </a:r>
          </a:p>
          <a:p>
            <a:r>
              <a:rPr lang="ru-RU" dirty="0"/>
              <a:t>3.5.2. Критерии качества специализированной медицинской помощи взрослым при умственной отсталости (коды по МКБ-10: </a:t>
            </a:r>
            <a:r>
              <a:rPr lang="ru-RU" dirty="0">
                <a:hlinkClick r:id="rId4" tooltip="Ссылка на КонсультантПлюс"/>
              </a:rPr>
              <a:t>F70</a:t>
            </a:r>
            <a:r>
              <a:rPr lang="ru-RU" dirty="0"/>
              <a:t> - </a:t>
            </a:r>
            <a:r>
              <a:rPr lang="ru-RU" dirty="0">
                <a:hlinkClick r:id="rId5" tooltip="Ссылка на КонсультантПлюс"/>
              </a:rPr>
              <a:t>F79</a:t>
            </a:r>
            <a:r>
              <a:rPr lang="ru-RU" dirty="0"/>
              <a:t>)</a:t>
            </a:r>
          </a:p>
          <a:p>
            <a:r>
              <a:rPr lang="ru-RU" dirty="0"/>
              <a:t>Критерии качества специализированной медицинской помощи взрослым при органических, включая симптоматические, психических расстройствах (коды по МКБ-10: </a:t>
            </a:r>
            <a:r>
              <a:rPr lang="ru-RU" dirty="0">
                <a:hlinkClick r:id="rId6" tooltip="Ссылка на КонсультантПлюс"/>
              </a:rPr>
              <a:t>F00</a:t>
            </a:r>
            <a:r>
              <a:rPr lang="ru-RU" dirty="0"/>
              <a:t> - </a:t>
            </a:r>
            <a:r>
              <a:rPr lang="ru-RU" dirty="0">
                <a:hlinkClick r:id="rId7" tooltip="Ссылка на КонсультантПлюс"/>
              </a:rPr>
              <a:t>F09</a:t>
            </a:r>
            <a:r>
              <a:rPr lang="ru-RU" dirty="0"/>
              <a:t>)</a:t>
            </a:r>
          </a:p>
          <a:p>
            <a:r>
              <a:rPr lang="ru-RU" dirty="0"/>
              <a:t>Критерии качества специализированной медицинской помощи взрослым при расстройствах личности и поведения в зрелом возрасте (коды по МКБ-10: </a:t>
            </a:r>
            <a:r>
              <a:rPr lang="ru-RU" dirty="0">
                <a:hlinkClick r:id="rId8" tooltip="Ссылка на КонсультантПлюс"/>
              </a:rPr>
              <a:t>F60</a:t>
            </a:r>
            <a:r>
              <a:rPr lang="ru-RU" dirty="0"/>
              <a:t> - </a:t>
            </a:r>
            <a:r>
              <a:rPr lang="ru-RU" dirty="0">
                <a:hlinkClick r:id="rId9" tooltip="Ссылка на КонсультантПлюс"/>
              </a:rPr>
              <a:t>F69</a:t>
            </a:r>
            <a:r>
              <a:rPr lang="ru-RU" dirty="0"/>
              <a:t>)</a:t>
            </a:r>
          </a:p>
          <a:p>
            <a:r>
              <a:rPr lang="ru-RU" dirty="0"/>
              <a:t>3.5.5. </a:t>
            </a:r>
            <a:r>
              <a:rPr lang="ru-RU" dirty="0" smtClean="0"/>
              <a:t>Критерии </a:t>
            </a:r>
            <a:r>
              <a:rPr lang="ru-RU" dirty="0"/>
              <a:t>качества специализированной медицинской помощи взрослым при расстройствах настроения [аффективных расстройствах] (коды по МКБ - 10: </a:t>
            </a:r>
            <a:r>
              <a:rPr lang="ru-RU" dirty="0">
                <a:hlinkClick r:id="rId10" tooltip="Ссылка на КонсультантПлюс"/>
              </a:rPr>
              <a:t>F30</a:t>
            </a:r>
            <a:r>
              <a:rPr lang="ru-RU" dirty="0"/>
              <a:t> - </a:t>
            </a:r>
            <a:r>
              <a:rPr lang="ru-RU" dirty="0">
                <a:hlinkClick r:id="rId11" tooltip="Ссылка на КонсультантПлюс"/>
              </a:rPr>
              <a:t>F39</a:t>
            </a:r>
            <a:r>
              <a:rPr lang="ru-RU" dirty="0" smtClean="0"/>
              <a:t>)</a:t>
            </a:r>
          </a:p>
          <a:p>
            <a:r>
              <a:rPr lang="ru-RU" dirty="0"/>
              <a:t>3.5.6. Критерии качества специализированной медицинской помощи взрослым при невротических, связанных со стрессом и </a:t>
            </a:r>
            <a:r>
              <a:rPr lang="ru-RU" dirty="0" err="1"/>
              <a:t>соматоформных</a:t>
            </a:r>
            <a:r>
              <a:rPr lang="ru-RU" dirty="0"/>
              <a:t> расстройствах (коды по МКБ - 10: </a:t>
            </a:r>
            <a:r>
              <a:rPr lang="ru-RU" dirty="0">
                <a:hlinkClick r:id="rId12" tooltip="Ссылка на КонсультантПлюс"/>
              </a:rPr>
              <a:t>F40</a:t>
            </a:r>
            <a:r>
              <a:rPr lang="ru-RU" dirty="0"/>
              <a:t> - </a:t>
            </a:r>
            <a:r>
              <a:rPr lang="ru-RU" dirty="0">
                <a:hlinkClick r:id="rId13" tooltip="Ссылка на КонсультантПлюс"/>
              </a:rPr>
              <a:t>F48</a:t>
            </a:r>
            <a:r>
              <a:rPr lang="ru-RU" dirty="0"/>
              <a:t>)</a:t>
            </a:r>
          </a:p>
          <a:p>
            <a:r>
              <a:rPr lang="ru-RU" dirty="0"/>
              <a:t>3.5.7. Критерии качества специализированной медицинской помощи детям при общих расстройствах психологического развития (код по МКБ - 10: </a:t>
            </a:r>
            <a:r>
              <a:rPr lang="ru-RU" dirty="0">
                <a:hlinkClick r:id="rId14" tooltip="Ссылка на КонсультантПлюс"/>
              </a:rPr>
              <a:t>F84</a:t>
            </a:r>
            <a:r>
              <a:rPr lang="ru-RU" dirty="0"/>
              <a:t>)</a:t>
            </a:r>
          </a:p>
          <a:p>
            <a:r>
              <a:rPr lang="ru-RU" dirty="0"/>
              <a:t>3.5.8. Критерии качества специализированной медицинской помощи детям при умственной отсталости (коды по МКБ - 10: </a:t>
            </a:r>
            <a:r>
              <a:rPr lang="ru-RU" dirty="0">
                <a:hlinkClick r:id="rId4" tooltip="Ссылка на КонсультантПлюс"/>
              </a:rPr>
              <a:t>F70</a:t>
            </a:r>
            <a:r>
              <a:rPr lang="ru-RU" dirty="0"/>
              <a:t> - </a:t>
            </a:r>
            <a:r>
              <a:rPr lang="ru-RU" dirty="0">
                <a:hlinkClick r:id="rId5" tooltip="Ссылка на КонсультантПлюс"/>
              </a:rPr>
              <a:t>F79</a:t>
            </a:r>
            <a:r>
              <a:rPr lang="ru-RU" dirty="0"/>
              <a:t>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675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dirty="0"/>
              <a:t>Приказ Минздрава России от 07.03.2018 N 92н "Об утверждении Положения об организации оказания первичной медико-санитарной помощи детям"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 smtClean="0"/>
              <a:t>Осуществление </a:t>
            </a:r>
            <a:r>
              <a:rPr lang="ru-RU" sz="3400" dirty="0"/>
              <a:t>медико-социальной и психологической помощи детям и семьям, имеющим </a:t>
            </a:r>
            <a:r>
              <a:rPr lang="ru-RU" sz="3400" dirty="0" smtClean="0"/>
              <a:t>детей</a:t>
            </a:r>
            <a:endParaRPr lang="ru-RU" sz="3400" dirty="0"/>
          </a:p>
          <a:p>
            <a:r>
              <a:rPr lang="ru-RU" sz="3400" dirty="0"/>
              <a:t>ПРАВИЛА ОРГАНИЗАЦИИ ДЕЯТЕЛЬНОСТИ ДЕТСКОЙ ПОЛИКЛИНИКИ (ДЕТСКОГО ПОЛИКЛИНИЧЕСКОГО ОТДЕЛЕНИЯ) – кабинет медицинского психолога</a:t>
            </a:r>
          </a:p>
          <a:p>
            <a:r>
              <a:rPr lang="ru-RU" sz="3400" dirty="0" smtClean="0"/>
              <a:t>Стандарт </a:t>
            </a:r>
            <a:r>
              <a:rPr lang="ru-RU" sz="3400" dirty="0"/>
              <a:t>оснащения кабинета медицинского </a:t>
            </a:r>
            <a:r>
              <a:rPr lang="ru-RU" sz="3400" dirty="0" smtClean="0"/>
              <a:t>психолога</a:t>
            </a:r>
            <a:endParaRPr lang="ru-RU" sz="3400" dirty="0">
              <a:hlinkClick r:id="rId2"/>
            </a:endParaRPr>
          </a:p>
          <a:p>
            <a:r>
              <a:rPr lang="ru-RU" sz="3400" dirty="0"/>
              <a:t>Рабочее место медицинского психолога с персональным компьютером и выходом в информационно-коммуникационную сеть "Интернет</a:t>
            </a:r>
            <a:r>
              <a:rPr lang="ru-RU" sz="3400" dirty="0" smtClean="0"/>
              <a:t>"</a:t>
            </a:r>
            <a:endParaRPr lang="ru-RU" sz="3400" dirty="0">
              <a:hlinkClick r:id="rId3"/>
            </a:endParaRPr>
          </a:p>
          <a:p>
            <a:r>
              <a:rPr lang="ru-RU" sz="3400" dirty="0"/>
              <a:t>Кресло мягкое с высокой спинкой </a:t>
            </a:r>
            <a:endParaRPr lang="ru-RU" sz="3400" dirty="0">
              <a:hlinkClick r:id="rId3"/>
            </a:endParaRPr>
          </a:p>
          <a:p>
            <a:r>
              <a:rPr lang="ru-RU" sz="3400" dirty="0"/>
              <a:t>Кресло </a:t>
            </a:r>
            <a:r>
              <a:rPr lang="ru-RU" sz="3400" dirty="0" smtClean="0"/>
              <a:t>функциональное</a:t>
            </a:r>
            <a:endParaRPr lang="ru-RU" sz="3400" dirty="0">
              <a:hlinkClick r:id="rId3"/>
            </a:endParaRPr>
          </a:p>
          <a:p>
            <a:r>
              <a:rPr lang="ru-RU" sz="3400" dirty="0"/>
              <a:t>Набор детской мебели (стол, стул) </a:t>
            </a:r>
            <a:endParaRPr lang="ru-RU" sz="3400" dirty="0">
              <a:hlinkClick r:id="rId3"/>
            </a:endParaRPr>
          </a:p>
          <a:p>
            <a:r>
              <a:rPr lang="ru-RU" sz="3400" dirty="0"/>
              <a:t>Диктофон </a:t>
            </a:r>
            <a:endParaRPr lang="ru-RU" sz="3400" dirty="0" smtClean="0"/>
          </a:p>
          <a:p>
            <a:r>
              <a:rPr lang="ru-RU" sz="3400" dirty="0" smtClean="0"/>
              <a:t>Бактерицидный </a:t>
            </a:r>
            <a:r>
              <a:rPr lang="ru-RU" sz="3400" dirty="0"/>
              <a:t>облучатель воздуха </a:t>
            </a:r>
            <a:endParaRPr lang="ru-RU" sz="3400" dirty="0" smtClean="0"/>
          </a:p>
          <a:p>
            <a:r>
              <a:rPr lang="ru-RU" sz="3400" dirty="0" smtClean="0"/>
              <a:t>Наглядно-дидактический </a:t>
            </a:r>
            <a:r>
              <a:rPr lang="ru-RU" sz="3400" dirty="0"/>
              <a:t>материал </a:t>
            </a:r>
            <a:endParaRPr lang="ru-RU" sz="3400" dirty="0" smtClean="0"/>
          </a:p>
          <a:p>
            <a:r>
              <a:rPr lang="ru-RU" sz="3400" dirty="0" smtClean="0"/>
              <a:t>Емкость </a:t>
            </a:r>
            <a:r>
              <a:rPr lang="ru-RU" sz="3400" dirty="0"/>
              <a:t>для сбора бытовых и медицинских отходов </a:t>
            </a:r>
            <a:endParaRPr lang="ru-RU" sz="3400" dirty="0" smtClean="0"/>
          </a:p>
          <a:p>
            <a:r>
              <a:rPr lang="ru-RU" sz="3400" dirty="0" smtClean="0"/>
              <a:t>РЕКОМЕНДУЕМЫЕ </a:t>
            </a:r>
            <a:r>
              <a:rPr lang="ru-RU" sz="3400" dirty="0"/>
              <a:t>ШТАТНЫЕ НОРМАТИВЫ ДЕТСКОЙ ПОЛИКЛИНИКИ (ДЕТСКОГО ПОЛИКЛИНИЧЕСКОГО ОТДЕЛЕНИЯ) (НА 10 ТЫС. ДЕТЕЙ)  - медицинский психолог</a:t>
            </a:r>
          </a:p>
          <a:p>
            <a:r>
              <a:rPr lang="ru-RU" sz="3400" dirty="0"/>
              <a:t>РЕКОМЕНДУЕМЫЕ ШТАТНЫЕ НОРМАТИВЫ ДЕТСКОГО КОНСУЛЬТАТИВНО-ДИАГНОСТИЧЕСКОГО ЦЕНТРА (НА 100 ТЫС. ДЕТЕЙ) – 2 должности медицинского психолога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93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Autofit/>
          </a:bodyPr>
          <a:lstStyle/>
          <a:p>
            <a:pPr lvl="0"/>
            <a:r>
              <a:rPr lang="ru-RU" sz="2400" b="1" dirty="0"/>
              <a:t>Приказ Минздрава России от 13.10.2017 N 804н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"</a:t>
            </a:r>
            <a:r>
              <a:rPr lang="ru-RU" sz="2400" b="1" dirty="0"/>
              <a:t>Об утверждении номенклатуры медицинских услуг" (Зарегистрировано в Минюсте России 07.11.2017 N 48808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1495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rgbClr val="FF0000"/>
                </a:solidFill>
              </a:rPr>
              <a:t>Раздел </a:t>
            </a:r>
            <a:r>
              <a:rPr lang="ru-RU" b="1" u="sng" dirty="0" smtClean="0">
                <a:solidFill>
                  <a:srgbClr val="FF0000"/>
                </a:solidFill>
              </a:rPr>
              <a:t>«А»</a:t>
            </a:r>
            <a:endParaRPr lang="ru-RU" b="1" u="sng" dirty="0">
              <a:solidFill>
                <a:srgbClr val="FF0000"/>
              </a:solidFill>
            </a:endParaRPr>
          </a:p>
          <a:p>
            <a:r>
              <a:rPr lang="ru-RU" dirty="0"/>
              <a:t>13 - исследования и воздействия на сознание и психическую сферу;</a:t>
            </a:r>
          </a:p>
          <a:p>
            <a:r>
              <a:rPr lang="ru-RU" dirty="0"/>
              <a:t>23 - центральная нервная система и головной мозг</a:t>
            </a:r>
          </a:p>
          <a:p>
            <a:r>
              <a:rPr lang="ru-RU" dirty="0"/>
              <a:t>29 - психическая сфера</a:t>
            </a:r>
          </a:p>
          <a:p>
            <a:pPr marL="0" indent="0">
              <a:buNone/>
            </a:pPr>
            <a:r>
              <a:rPr lang="ru-RU" dirty="0"/>
              <a:t>В </a:t>
            </a:r>
            <a:r>
              <a:rPr lang="ru-RU" b="1" u="sng" dirty="0">
                <a:solidFill>
                  <a:srgbClr val="FF0000"/>
                </a:solidFill>
              </a:rPr>
              <a:t>разделе </a:t>
            </a:r>
            <a:r>
              <a:rPr lang="ru-RU" b="1" u="sng" dirty="0" smtClean="0">
                <a:solidFill>
                  <a:srgbClr val="FF0000"/>
                </a:solidFill>
              </a:rPr>
              <a:t>«B»</a:t>
            </a:r>
            <a:r>
              <a:rPr lang="ru-RU" dirty="0" smtClean="0"/>
              <a:t> </a:t>
            </a:r>
            <a:r>
              <a:rPr lang="ru-RU" dirty="0"/>
              <a:t>обозначают определенный тип медицинской услуги:</a:t>
            </a:r>
          </a:p>
          <a:p>
            <a:r>
              <a:rPr lang="ru-RU" dirty="0"/>
              <a:t>01 - врачебная лечебно-диагностическая;</a:t>
            </a:r>
          </a:p>
          <a:p>
            <a:r>
              <a:rPr lang="ru-RU" dirty="0"/>
              <a:t>03 - сложные диагностические услуги (методы исследования: лабораторный, функциональный, инструментальный, рентгенорадиологический и другие), формирующие диагностические комплексы;</a:t>
            </a:r>
          </a:p>
          <a:p>
            <a:r>
              <a:rPr lang="ru-RU" dirty="0"/>
              <a:t>04 - медицинские услуги по профилактике, такие как профилактический прием (осмотр, консультация) врача-специалиста, индивидуальное и групповое профилактическое консультирование, вакцинация;</a:t>
            </a:r>
          </a:p>
          <a:p>
            <a:r>
              <a:rPr lang="ru-RU" dirty="0"/>
              <a:t>05 - медицинские услуги по медицинской реабилитации.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559083"/>
              </p:ext>
            </p:extLst>
          </p:nvPr>
        </p:nvGraphicFramePr>
        <p:xfrm>
          <a:off x="323528" y="332656"/>
          <a:ext cx="8496945" cy="58548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7499"/>
                <a:gridCol w="1673242"/>
                <a:gridCol w="6306204"/>
              </a:tblGrid>
              <a:tr h="421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A01.29.008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Сбор психологического анамнеза и жалоб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</a:tr>
              <a:tr h="6865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A13.23.009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Индивидуальная </a:t>
                      </a:r>
                      <a:r>
                        <a:rPr lang="ru-RU" sz="1600" dirty="0" err="1">
                          <a:effectLst/>
                        </a:rPr>
                        <a:t>нейро</a:t>
                      </a:r>
                      <a:r>
                        <a:rPr lang="ru-RU" sz="1600" dirty="0">
                          <a:effectLst/>
                        </a:rPr>
                        <a:t>-психологическая коррекционно-восстановительная процедура у пациентов с афазией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</a:tr>
              <a:tr h="6865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A13.23.010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Групповая </a:t>
                      </a:r>
                      <a:r>
                        <a:rPr lang="ru-RU" sz="1600" dirty="0" err="1">
                          <a:effectLst/>
                        </a:rPr>
                        <a:t>нейро</a:t>
                      </a:r>
                      <a:r>
                        <a:rPr lang="ru-RU" sz="1600" dirty="0">
                          <a:effectLst/>
                        </a:rPr>
                        <a:t>-психологическая коррекционно-восстановительная процедура у пациентов с афазией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</a:tr>
              <a:tr h="6865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A13.23.011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Нейро</a:t>
                      </a:r>
                      <a:r>
                        <a:rPr lang="ru-RU" sz="1600" dirty="0">
                          <a:effectLst/>
                        </a:rPr>
                        <a:t>-психологическая коррекционно-восстановительная процедура при нарушениях психических функций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</a:tr>
              <a:tr h="421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A13.29.001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Психопатологическое обследование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</a:tr>
              <a:tr h="421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A13.29.003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Клинико-психологическая адаптация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</a:tr>
              <a:tr h="421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A13.29.003.001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Клинико-психологическое психодиагностическое обследование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</a:tr>
              <a:tr h="421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A13.29.004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Клинико-психологическая терапия средой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</a:tr>
              <a:tr h="421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A13.29.005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Клинико-психологическое нейропсихологическое обследование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</a:tr>
              <a:tr h="421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A13.29.005.001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Специализированное нейропсихологическое обследование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</a:tr>
              <a:tr h="421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A13.29.006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Клинико-психологическое консультирование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</a:tr>
              <a:tr h="421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A13.29.006.001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Индивидуальное клинико-психологическое консультирование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38" marR="37838" marT="62250" marB="622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61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925026"/>
              </p:ext>
            </p:extLst>
          </p:nvPr>
        </p:nvGraphicFramePr>
        <p:xfrm>
          <a:off x="179510" y="188641"/>
          <a:ext cx="8712969" cy="6182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0653"/>
                <a:gridCol w="1715783"/>
                <a:gridCol w="6466533"/>
              </a:tblGrid>
              <a:tr h="476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A13.29.006.002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Групповое клинико-психологическое консультирование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</a:tr>
              <a:tr h="476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A13.29.006.003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Семейное клинико-психологическое консультирование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</a:tr>
              <a:tr h="476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A13.29.007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Клинико-психологическая коррекция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</a:tr>
              <a:tr h="476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A13.29.007.001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Индивидуальная клинико-психологическая коррекция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</a:tr>
              <a:tr h="476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A13.29.007.002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Групповая клинико-психологическая коррекция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</a:tr>
              <a:tr h="476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A13.29.008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Психотерапия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</a:tr>
              <a:tr h="476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A13.29.008.001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Индивидуальная психотерапия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</a:tr>
              <a:tr h="476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A13.29.008.002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Групповая психотерапия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</a:tr>
              <a:tr h="476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A13.29.009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Экспертное консультирование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</a:tr>
              <a:tr h="4627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A13.29.017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Социально-психологическое консультирование больных ВИЧ-инфекцией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</a:tr>
              <a:tr h="476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A13.29.020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Клинико-психологический тренинг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</a:tr>
              <a:tr h="476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A13.29.019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Арттерапия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</a:tr>
              <a:tr h="476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A13.30.003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Аутогенная тренировка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9" marR="38499" marT="63337" marB="6333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5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82062"/>
              </p:ext>
            </p:extLst>
          </p:nvPr>
        </p:nvGraphicFramePr>
        <p:xfrm>
          <a:off x="323528" y="188640"/>
          <a:ext cx="8640961" cy="6632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022"/>
                <a:gridCol w="1481186"/>
                <a:gridCol w="6768753"/>
              </a:tblGrid>
              <a:tr h="5641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B01.070.009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Прием (тестирование, консультация) медицинского психолога первичный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</a:tr>
              <a:tr h="5641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B01.070.010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Прием (тестирование, консультация) медицинского психолога повторный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</a:tr>
              <a:tr h="5641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B03.035.003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Комплекс услуг, проводимый медицинским психологом в ходе судебно-психиатрической экспертизы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</a:tr>
              <a:tr h="10945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B03.035.003.001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Изучение материалов дела </a:t>
                      </a:r>
                      <a:r>
                        <a:rPr lang="ru-RU" sz="1600" dirty="0" err="1">
                          <a:effectLst/>
                        </a:rPr>
                        <a:t>подэкспертного</a:t>
                      </a:r>
                      <a:r>
                        <a:rPr lang="ru-RU" sz="1600" dirty="0">
                          <a:effectLst/>
                        </a:rPr>
                        <a:t> и их анализ медицинским психологом при проведении экспериментально-психологического (психодиагностического исследования) в рамках однородной судебно-психиатрической экспертизы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</a:tr>
              <a:tr h="10945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B03.035.003.002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Изучение медицинских документов медицинским психологом при проведении экспериментально-психологического (психодиагностического исследования) в рамках однородной судебно-психиатрической экспертизы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</a:tr>
              <a:tr h="8293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B03.035.003.003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Изучение материалов дела </a:t>
                      </a:r>
                      <a:r>
                        <a:rPr lang="ru-RU" sz="1600" dirty="0" err="1">
                          <a:effectLst/>
                        </a:rPr>
                        <a:t>подэкспертного</a:t>
                      </a:r>
                      <a:r>
                        <a:rPr lang="ru-RU" sz="1600" dirty="0">
                          <a:effectLst/>
                        </a:rPr>
                        <a:t> и их анализ медицинским психологом при проведении комплексной судебно-психиатрической экспертизы живых лиц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</a:tr>
              <a:tr h="8293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B03.035.003.004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Изучение медицинских документов испытуемого медицинским психологом при проведении комплексной судебно-психиатрической экспертизы живых лиц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</a:tr>
              <a:tr h="8293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B03.035.003.005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Подготовка и написание экспертного заключения медицинским психологом при проведении комплексной судебно-психиатрической экспертизы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8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537258"/>
              </p:ext>
            </p:extLst>
          </p:nvPr>
        </p:nvGraphicFramePr>
        <p:xfrm>
          <a:off x="467543" y="188639"/>
          <a:ext cx="8496945" cy="63367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"/>
                <a:gridCol w="1296145"/>
                <a:gridCol w="6768752"/>
              </a:tblGrid>
              <a:tr h="6676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B03.035.004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Патопсихологическое-экспериментальное-психологическое (психодиагностическое) исследование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</a:tr>
              <a:tr h="9229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B03.070.001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Психологическое (психотерапевтическое) консультирование по коррекции факторов риска развития неинфекционных заболеваний первичное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</a:tr>
              <a:tr h="9229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B03.070.002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Психологическое (психотерапевтическое) консультирование по коррекции факторов риска развития неинфекционных заболеваний повторное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</a:tr>
              <a:tr h="8972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B03.070.003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Комплекс клинико-психологических исследований для оценки факторов риска и адаптивных ресурсов психики пациента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</a:tr>
              <a:tr h="9229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B03.070.004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Комплекс клинико-психологических исследований для определения характера нарушения высших психических функций, эмоций, личности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</a:tr>
              <a:tr h="6676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B04.070.001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Школа психологической профилактики для пациентов и родственников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</a:tr>
              <a:tr h="6676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B04.070.008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Школа психологической реабилитации для пациентов и родственников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</a:tr>
              <a:tr h="6676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B05.069.004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Разработка индивидуальной программы психологической реабилитации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39" marR="16339" marT="26880" marB="268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72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1998-1999 гг.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Приказ Минздрава РФ от 28.12.1998 N 383 "О специализированной помощи больным при нарушениях речи и других высших психических функций" (вместе с "Положением о логопеде", "Положением об организации работы логопедического кабинета", "Положением об организации работы дневного стационара для больных с афазиями, дизартриями и </a:t>
            </a:r>
            <a:r>
              <a:rPr lang="ru-RU" dirty="0" err="1"/>
              <a:t>логоневрозами</a:t>
            </a:r>
            <a:r>
              <a:rPr lang="ru-RU" dirty="0"/>
              <a:t>", "Положением об организации работы стационарного отделения для лечения нарушений речи и других высших психических функций", "Положением об организации работы стационара на дому для больных с нарушениями речи и других высших психических функций (с последствиями перенесенных церебральных инсультов и тяжелых черепно-мозговых травм)", "Положением об организации работы Центра патологии речи и </a:t>
            </a:r>
            <a:r>
              <a:rPr lang="ru-RU" dirty="0" err="1"/>
              <a:t>нейрореабилитации</a:t>
            </a:r>
            <a:r>
              <a:rPr lang="ru-RU" dirty="0"/>
              <a:t>", "Программой подготовки на курсах тематического усовершенствования специалистов по патологии речи и </a:t>
            </a:r>
            <a:r>
              <a:rPr lang="ru-RU" dirty="0" err="1"/>
              <a:t>нейрореабилитации</a:t>
            </a:r>
            <a:r>
              <a:rPr lang="ru-RU" dirty="0"/>
              <a:t>", "Методическими рекомендациями "Организация специализированной службы по оказанию помощи больным с патологией речи (комплексная система лечения и </a:t>
            </a:r>
            <a:r>
              <a:rPr lang="ru-RU" dirty="0" err="1"/>
              <a:t>нейрореабилитации</a:t>
            </a:r>
            <a:r>
              <a:rPr lang="ru-RU" dirty="0"/>
              <a:t>)")</a:t>
            </a:r>
          </a:p>
          <a:p>
            <a:pPr lvl="0"/>
            <a:r>
              <a:rPr lang="ru-RU" dirty="0"/>
              <a:t>ПРИКАЗ от 25 января 1999 г. N 25 О МЕРАХ ПО УЛУЧШЕНИЮ МЕДИЦИНСКОЙ ПОМОЩИ БОЛЬНЫМ С НАРУШЕНИЯМИ МОЗГОВОГО КРОВООБРАЩЕНИЯ</a:t>
            </a:r>
            <a:endParaRPr lang="ru-RU" b="1" dirty="0"/>
          </a:p>
          <a:p>
            <a:pPr lvl="0"/>
            <a:r>
              <a:rPr lang="ru-RU" dirty="0"/>
              <a:t>Приказ Минздрава РФ от 05.05.1999 N 154 "О совершенствовании медицинской помощи детям подросткового возраста"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97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2001-2003 гг.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Приказ Минздрава РФ от 16.10.2001 N 371 (ред. от 28.04.2006) "О штатных нормативах медицинского и педагогического персонала детских городских поликлиник (поликлинических отделений) в городах с населением свыше 25 тысяч человек" (вместе с "Штатными нормативами медицинского и педагогического персонала детских городских поликлиник (поликлинических отделений) в городах с населением свыше 25 тыс. человек")</a:t>
            </a:r>
          </a:p>
          <a:p>
            <a:pPr lvl="0"/>
            <a:r>
              <a:rPr lang="ru-RU" dirty="0"/>
              <a:t>ПРИКАЗ от 13 августа 2002 г. N 254 О СОВЕРШЕНСТВОВАНИИ ОРГАНИЗАЦИИ ОКАЗАНИЯ ДИАЛИЗНОЙ ПОМОЩИ НАСЕЛЕНИЮ РОССИЙСКОЙ ФЕДЕРАЦИИ</a:t>
            </a:r>
            <a:endParaRPr lang="ru-RU" b="1" dirty="0"/>
          </a:p>
          <a:p>
            <a:pPr lvl="0"/>
            <a:r>
              <a:rPr lang="ru-RU" dirty="0"/>
              <a:t>Приказ Минздрава РФ от 16.09.2003 N 438 "О психотерапевтической помощи" (вместе с "Положением об организации деятельности врача-психотерапевта", "Положением об организации деятельности медицинского психолога, участвующего в оказании психотерапевтической помощи", "Положением об организации деятельности социального работника, участвующего в оказании психотерапевтической помощи", "Положением об организации деятельности психотерапевтического кабинета", "Положением об организации деятельности психотерапевтического отделения", "Положением об организации деятельности психотерапевтического центра")</a:t>
            </a:r>
          </a:p>
          <a:p>
            <a:pPr lvl="0"/>
            <a:r>
              <a:rPr lang="ru-RU" dirty="0"/>
              <a:t>Приказ Минздрава РФ от 24.01.2003 N 2 "О совершенствовании деятельности дома ребенка" (вместе с "Положением об организации деятельности дома ребенка", "Положением о работе медико-психолого-педагогической комиссии дома ребенка")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0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2005г.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4997152"/>
          </a:xfrm>
        </p:spPr>
        <p:txBody>
          <a:bodyPr>
            <a:noAutofit/>
          </a:bodyPr>
          <a:lstStyle/>
          <a:p>
            <a:pPr lvl="0"/>
            <a:r>
              <a:rPr lang="ru-RU" sz="1800" dirty="0"/>
              <a:t>Приказ </a:t>
            </a:r>
            <a:r>
              <a:rPr lang="ru-RU" sz="1800" dirty="0" err="1"/>
              <a:t>Минздравсоцразвития</a:t>
            </a:r>
            <a:r>
              <a:rPr lang="ru-RU" sz="1800" dirty="0"/>
              <a:t> РФ от 22.08.2005 N 534 "О мерах по совершенствованию организации </a:t>
            </a:r>
            <a:r>
              <a:rPr lang="ru-RU" sz="1800" dirty="0" err="1"/>
              <a:t>нейрореабилитационной</a:t>
            </a:r>
            <a:r>
              <a:rPr lang="ru-RU" sz="1800" dirty="0"/>
              <a:t> помощи больным с последствиями инсульта и черепно-мозговой травмы" (вместе с "Порядком оказания </a:t>
            </a:r>
            <a:r>
              <a:rPr lang="ru-RU" sz="1800" dirty="0" err="1"/>
              <a:t>нейрореабилитационной</a:t>
            </a:r>
            <a:r>
              <a:rPr lang="ru-RU" sz="1800" dirty="0"/>
              <a:t>, в том числе ранней </a:t>
            </a:r>
            <a:r>
              <a:rPr lang="ru-RU" sz="1800" dirty="0" err="1"/>
              <a:t>нейрореабилитационной</a:t>
            </a:r>
            <a:r>
              <a:rPr lang="ru-RU" sz="1800" dirty="0"/>
              <a:t>, помощи больным с последствиями инсульта и черепно-мозговой травмы", "Положением об организации деятельности отделения патологии речи и </a:t>
            </a:r>
            <a:r>
              <a:rPr lang="ru-RU" sz="1800" dirty="0" err="1"/>
              <a:t>нейрореабилитации</a:t>
            </a:r>
            <a:r>
              <a:rPr lang="ru-RU" sz="1800" dirty="0"/>
              <a:t> в составе лечебно-профилактического учреждения", "Положением об организации деятельности отделения патологии речи и </a:t>
            </a:r>
            <a:r>
              <a:rPr lang="ru-RU" sz="1800" dirty="0" err="1"/>
              <a:t>нейрореабилитации</a:t>
            </a:r>
            <a:r>
              <a:rPr lang="ru-RU" sz="1800" dirty="0"/>
              <a:t> в составе лечебно-профилактического учреждения") (Зарегистрировано в Минюсте РФ 30.08.2005 N 6966)</a:t>
            </a:r>
          </a:p>
          <a:p>
            <a:pPr lvl="0"/>
            <a:r>
              <a:rPr lang="ru-RU" sz="1800" dirty="0"/>
              <a:t>Приказ </a:t>
            </a:r>
            <a:r>
              <a:rPr lang="ru-RU" sz="1800" dirty="0" err="1"/>
              <a:t>Минздравсоцразвития</a:t>
            </a:r>
            <a:r>
              <a:rPr lang="ru-RU" sz="1800" dirty="0"/>
              <a:t> РФ от 05.12.2005 N 757 "О неотложных мерах по организации обеспечения лекарственными препаратами больных ВИЧ-инфекцией" (вместе с "Положением об организации обеспечения лекарственными средствами, отпускаемыми бесплатно по рецептам врача, для лечения и профилактики ВИЧ-инфекции", "Положением об организации деятельности Центра по профилактике и борьбе со СПИД и инфекционными заболеваниями") (Зарегистрировано в Минюсте РФ 22.12.2005 N 7294)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8924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2007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3600" dirty="0"/>
              <a:t>ПРИКАЗ от 1 июня 2007 г. N 389 О МЕРАХ ПО СОВЕРШЕНСТВОВАНИЮ ОРГАНИЗАЦИИ МЕДИКО-СОЦИАЛЬНОЙ ПОМОЩИ В ЖЕНСКИХ КОНСУЛЬТАЦИЯХ</a:t>
            </a:r>
            <a:endParaRPr lang="ru-RU" sz="3600" b="1" dirty="0"/>
          </a:p>
          <a:p>
            <a:pPr lvl="0"/>
            <a:r>
              <a:rPr lang="ru-RU" sz="3600" dirty="0"/>
              <a:t>Приказ </a:t>
            </a:r>
            <a:r>
              <a:rPr lang="ru-RU" sz="3600" dirty="0" err="1"/>
              <a:t>Минздравсоцразвития</a:t>
            </a:r>
            <a:r>
              <a:rPr lang="ru-RU" sz="3600" dirty="0"/>
              <a:t> РФ от 09.03.2007 N 156 "О Порядке организации медицинской помощи по восстановительной медицине" (Зарегистрировано в Минюсте РФ 30.03.2007 N 9195)</a:t>
            </a:r>
          </a:p>
          <a:p>
            <a:pPr lvl="0"/>
            <a:r>
              <a:rPr lang="ru-RU" sz="3600" dirty="0"/>
              <a:t>Приказ </a:t>
            </a:r>
            <a:r>
              <a:rPr lang="ru-RU" sz="3600" dirty="0" err="1"/>
              <a:t>Минздравсоцразвития</a:t>
            </a:r>
            <a:r>
              <a:rPr lang="ru-RU" sz="3600" dirty="0"/>
              <a:t> РФ от 17.09.2007 N 610 "О мерах по организации оказания паллиативной помощи больным ВИЧ-инфекцией" (вместе с "Положением об оказании паллиативной помощи больным ВИЧ-инфекцией", "Положением об организации деятельности отделения медико-социальной реабилитации и правовой помощи Центра по профилактике и борьбе со СПИД и инфекционными заболеваниями (в рамках оказания паллиативной помощи больным ВИЧ-инфекцией)", "Положением об организации деятельности кабинета инфекционных заболеваний амбулаторно-поликлинических учреждений или стационарно-поликлинических учреждений (в рамках оказания паллиативной помощи больным ВИЧ-инфекцией)", "Положением об организации деятельности палат паллиативной помощи в отделениях инфекционной, туберкулезной, наркологической или многопрофильной больницы, оказывающих медицинскую помощь больным ВИЧ-инфекцией", "Положением об организации деятельности отделения паллиативной помощи больным ВИЧ-инфекцией в составе лечебно-профилактического учреждения") (Зарегистрировано в Минюсте РФ 19.10.2007 N 10355)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11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2012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2700" dirty="0"/>
              <a:t>Приказ </a:t>
            </a:r>
            <a:r>
              <a:rPr lang="ru-RU" sz="2700" dirty="0" err="1"/>
              <a:t>Минздравсоцразвития</a:t>
            </a:r>
            <a:r>
              <a:rPr lang="ru-RU" sz="2700" dirty="0"/>
              <a:t> России от 15.05.2012 N 543н (ред. от 30.09.2015) "Об утверждении Положения об организации оказания первичной медико-санитарной помощи взрослому населению" (Зарегистрировано в Минюсте России 27.06.2012 N 24726)</a:t>
            </a:r>
          </a:p>
          <a:p>
            <a:pPr lvl="0"/>
            <a:r>
              <a:rPr lang="ru-RU" sz="2700" dirty="0"/>
              <a:t>Приказ </a:t>
            </a:r>
            <a:r>
              <a:rPr lang="ru-RU" sz="2700" dirty="0" err="1"/>
              <a:t>Минздравсоцразвития</a:t>
            </a:r>
            <a:r>
              <a:rPr lang="ru-RU" sz="2700" dirty="0"/>
              <a:t> России от 17.05.2012 N 566н "Об утверждении Порядка оказания медицинской помощи при психических расстройствах и расстройствах поведения" (Зарегистрировано в Минюсте России 12.07.2012 N 24895)</a:t>
            </a:r>
          </a:p>
          <a:p>
            <a:pPr lvl="0"/>
            <a:r>
              <a:rPr lang="ru-RU" sz="2700" dirty="0" smtClean="0"/>
              <a:t>Приказ </a:t>
            </a:r>
            <a:r>
              <a:rPr lang="ru-RU" sz="2700" dirty="0"/>
              <a:t>Минздрава России от 31.10.2012 N 560н (ред. от 04.07.2017) "Об утверждении Порядка оказания медицинской помощи по профилю "детская онкология" (Зарегистрировано в Минюсте России 22.03.2013 N 27833)</a:t>
            </a:r>
          </a:p>
          <a:p>
            <a:pPr lvl="0"/>
            <a:r>
              <a:rPr lang="ru-RU" sz="2700" dirty="0"/>
              <a:t>Приказ Минздрава России от 01.11.2012 N 572н (ред. от 12.01.2016) "Об утверждении Порядка оказания медицинской помощи по профилю "акушерство и гинекология (за исключением использования вспомогательных репродуктивных технологий)" (Зарегистрировано в Минюсте России 02.04.2013 N 27960</a:t>
            </a:r>
            <a:r>
              <a:rPr lang="ru-RU" sz="2700" dirty="0" smtClean="0"/>
              <a:t>)</a:t>
            </a:r>
          </a:p>
          <a:p>
            <a:pPr lvl="0"/>
            <a:r>
              <a:rPr lang="ru-RU" sz="2700" dirty="0"/>
              <a:t>Приказ Минздрава России от 12.11.2012 N 908н (ред. от 25.03.2014) "Об утверждении Порядка оказания медицинской помощи по профилю "детская эндокринология" (Зарегистрировано в Минюсте России 20.12.2012 N 26216)</a:t>
            </a:r>
          </a:p>
          <a:p>
            <a:pPr lvl="0"/>
            <a:r>
              <a:rPr lang="ru-RU" sz="2700" dirty="0"/>
              <a:t>Приказ Минздрава России от 15.11.2012 N 928н "Об утверждении Порядка оказания медицинской помощи больным с острыми нарушениями мозгового кровообращения" (Зарегистрировано в Минюсте России 27.02.2013 N 27353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23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2012-13 гг.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514116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Приказ Минздрава России от 15.11.2012 N 918н (ред. от 14.04.2014) "Об утверждении порядка оказания медицинской помощи больным с сердечно-сосудистыми заболеваниями" (Зарегистрировано в Минюсте России 29.12.2012 N 26483</a:t>
            </a:r>
            <a:r>
              <a:rPr lang="ru-RU" dirty="0" smtClean="0"/>
              <a:t>)</a:t>
            </a:r>
          </a:p>
          <a:p>
            <a:pPr lvl="0"/>
            <a:r>
              <a:rPr lang="ru-RU" dirty="0"/>
              <a:t>Приказ Минздрава России от 15.11.2012 N 926н "Об утверждении Порядка оказания медицинской помощи взрослому населению при заболеваниях нервной системы" (Зарегистрировано в Минюсте России 23.01.2013 N 26692)</a:t>
            </a:r>
          </a:p>
          <a:p>
            <a:pPr lvl="0"/>
            <a:r>
              <a:rPr lang="ru-RU" dirty="0"/>
              <a:t>Приказ Минздрава России от 14.12.2012 N 1047н (ред. от 12.10.2016) "Об утверждении Порядка оказания медицинской помощи детям по профилю "неврология" (Зарегистрировано в Минюсте России 29.12.2012 N 26510)</a:t>
            </a:r>
          </a:p>
          <a:p>
            <a:pPr lvl="0"/>
            <a:r>
              <a:rPr lang="ru-RU" dirty="0"/>
              <a:t>Приказ Минздрава России от 29.12.2012 N 1705н "О порядке организации медицинской реабилитации" (Зарегистрировано в Минюсте России 22.02.2013 N 27276</a:t>
            </a:r>
            <a:r>
              <a:rPr lang="ru-RU" dirty="0" smtClean="0"/>
              <a:t>)</a:t>
            </a:r>
          </a:p>
          <a:p>
            <a:r>
              <a:rPr lang="ru-RU" dirty="0"/>
              <a:t>Приказ Минздрава России от 15.11.2012 N 919н "Об утверждении Порядка оказания медицинской помощи взрослому населению по профилю "анестезиология и реаниматология" (Зарегистрировано в Минюсте России 29.12.2012 N 26512</a:t>
            </a:r>
            <a:r>
              <a:rPr lang="ru-RU" dirty="0" smtClean="0"/>
              <a:t>)</a:t>
            </a:r>
          </a:p>
          <a:p>
            <a:pPr lvl="0"/>
            <a:r>
              <a:rPr lang="ru-RU" dirty="0"/>
              <a:t>Приказ Минздрава России от 20.06.2013 N 388н (ред. от 05.05.2016) "Об утверждении Порядка оказания скорой, в том числе скорой специализированной, медицинской помощи" (Зарегистрировано в Минюсте России 16.08.2013 N 29422)</a:t>
            </a:r>
          </a:p>
          <a:p>
            <a:endParaRPr lang="ru-RU" sz="2700" dirty="0"/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07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2015-16 гг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628800"/>
            <a:ext cx="9144000" cy="5229200"/>
          </a:xfrm>
        </p:spPr>
        <p:txBody>
          <a:bodyPr>
            <a:noAutofit/>
          </a:bodyPr>
          <a:lstStyle/>
          <a:p>
            <a:pPr lvl="0"/>
            <a:r>
              <a:rPr lang="ru-RU" sz="1400" dirty="0" smtClean="0"/>
              <a:t>Приказ Минздрава России от 02.02.2015 N 31н "Об утверждении стандарта первичной медико-санитарной помощи детям с общими расстройствами психологического развития (аутистического спектра) (диспансерное наблюдение)" (Зарегистрировано в Минюсте России 20.02.2015 N 36150)</a:t>
            </a:r>
          </a:p>
          <a:p>
            <a:pPr lvl="0"/>
            <a:r>
              <a:rPr lang="ru-RU" sz="1400" dirty="0" smtClean="0"/>
              <a:t>Приказ Минздрава России от 02.02.2015 N 32н "Об утверждении стандарта специализированной медицинской помощи детям с общими расстройствами психологического развития (аутистического спектра)" (Зарегистрировано в Минюсте России 20.02.2015 N 36143)</a:t>
            </a:r>
          </a:p>
          <a:p>
            <a:pPr lvl="0"/>
            <a:r>
              <a:rPr lang="ru-RU" sz="1400" dirty="0" smtClean="0"/>
              <a:t>Приказ Минздрава России от 14.04.2015 N 193н "Об утверждении Порядка оказания паллиативной медицинской помощи детям" (Зарегистрировано в Минюсте России 12.05.2015 N 37231)</a:t>
            </a:r>
          </a:p>
          <a:p>
            <a:pPr lvl="0"/>
            <a:r>
              <a:rPr lang="ru-RU" sz="1400" dirty="0" smtClean="0"/>
              <a:t>Приказ Минздрава России от 14.04.2015 N 187н "Об утверждении Порядка оказания паллиативной медицинской помощи взрослому населению" (Зарегистрировано в Минюсте России 08.05.2015 N 37182)</a:t>
            </a:r>
          </a:p>
          <a:p>
            <a:pPr lvl="0"/>
            <a:r>
              <a:rPr lang="ru-RU" sz="1400" dirty="0" smtClean="0"/>
              <a:t>Приказ </a:t>
            </a:r>
            <a:r>
              <a:rPr lang="ru-RU" sz="1400" dirty="0" smtClean="0"/>
              <a:t>Минздрава России от 15.06.2015 N 340н "Об утверждении стандарта первичной медико-санитарной помощи при детском церебральном параличе" (Зарегистрировано в Минюсте России 09.07.2015 N 37947)</a:t>
            </a:r>
          </a:p>
          <a:p>
            <a:pPr lvl="0"/>
            <a:r>
              <a:rPr lang="ru-RU" sz="1400" dirty="0" smtClean="0"/>
              <a:t>Приказ Минздрава России от 16.06.2015 N 349н "Об утверждении стандарта специализированной медицинской помощи при детском церебральном параличе (фаза медицинской реабилитации)" (Зарегистрировано в Минюсте России 06.07.2015 N 37911)</a:t>
            </a:r>
          </a:p>
          <a:p>
            <a:pPr lvl="0"/>
            <a:r>
              <a:rPr lang="ru-RU" sz="1400" dirty="0" smtClean="0"/>
              <a:t>Приказ Минздрава России от 30.12.2015 N 1034н "Об утверждении Порядка оказания медицинской помощи по профилю "психиатрия-наркология" и Порядка диспансерного наблюдения за лицами с психическими расстройствами и (или) расстройствами поведения, связанными с употреблением </a:t>
            </a:r>
            <a:r>
              <a:rPr lang="ru-RU" sz="1400" dirty="0" err="1" smtClean="0"/>
              <a:t>психоактивных</a:t>
            </a:r>
            <a:r>
              <a:rPr lang="ru-RU" sz="1400" dirty="0" smtClean="0"/>
              <a:t> веществ" (Зарегистрировано в Минюсте России 22.03.2016 N 41495)</a:t>
            </a:r>
          </a:p>
          <a:p>
            <a:pPr lvl="0"/>
            <a:r>
              <a:rPr lang="ru-RU" sz="1400" dirty="0"/>
              <a:t>Приказ Минздрава России от 05.05.2016 N 279н "Об утверждении Порядка организации санаторно-курортного лечения" (Зарегистрировано в Минюсте России 21.06.2016 N 42580)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5232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2017-18 гг.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492514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Приказ Минздрава России от 10.05.2017 N 203н</a:t>
            </a:r>
            <a:br>
              <a:rPr lang="ru-RU" dirty="0"/>
            </a:br>
            <a:r>
              <a:rPr lang="ru-RU" dirty="0" smtClean="0"/>
              <a:t>«Об </a:t>
            </a:r>
            <a:r>
              <a:rPr lang="ru-RU" dirty="0"/>
              <a:t>утверждении критериев оценки качества медицинской </a:t>
            </a:r>
            <a:r>
              <a:rPr lang="ru-RU" dirty="0" smtClean="0"/>
              <a:t>помощи» (</a:t>
            </a:r>
            <a:r>
              <a:rPr lang="ru-RU" dirty="0"/>
              <a:t>Зарегистрировано в Минюсте России 17.05.2017 N 46740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Приказ </a:t>
            </a:r>
            <a:r>
              <a:rPr lang="ru-RU" dirty="0"/>
              <a:t>Минздрава России от 13.10.2017 N 804н "Об утверждении номенклатуры медицинских услуг" (Зарегистрировано в Минюсте России 07.11.2017 N 48808)</a:t>
            </a:r>
          </a:p>
          <a:p>
            <a:pPr lvl="0"/>
            <a:r>
              <a:rPr lang="ru-RU" dirty="0" smtClean="0"/>
              <a:t>Приказ </a:t>
            </a:r>
            <a:r>
              <a:rPr lang="ru-RU" dirty="0"/>
              <a:t>Минздрава России от 07.03.2018 N 92н "Об утверждении Положения об организации оказания первичной медико-санитарной помощи детям" (Зарегистрировано в Минюсте России 17.04.2018 N 50801)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84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125</TotalTime>
  <Words>2074</Words>
  <Application>Microsoft Office PowerPoint</Application>
  <PresentationFormat>Экран (4:3)</PresentationFormat>
  <Paragraphs>208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Приказы МЗ РФ, регламентирующие деятельность медицинского психолога (31.05.18)</vt:lpstr>
      <vt:lpstr>1998-1999 гг.</vt:lpstr>
      <vt:lpstr>2001-2003 гг.</vt:lpstr>
      <vt:lpstr>2005г.</vt:lpstr>
      <vt:lpstr>2007 г.</vt:lpstr>
      <vt:lpstr>2012 г.</vt:lpstr>
      <vt:lpstr>2012-13 гг.</vt:lpstr>
      <vt:lpstr>2015-16 гг.</vt:lpstr>
      <vt:lpstr>2017-18 гг.</vt:lpstr>
      <vt:lpstr>Приказ Минздрава России от 10.05.2017 N 203н «Об утверждении критериев оценки качества медицинской помощи»</vt:lpstr>
      <vt:lpstr>Приказ Минздрава России от 07.03.2018 N 92н "Об утверждении Положения об организации оказания первичной медико-санитарной помощи детям" </vt:lpstr>
      <vt:lpstr>Приказ Минздрава России от 13.10.2017 N 804н  "Об утверждении номенклатуры медицинских услуг" (Зарегистрировано в Минюсте России 07.11.2017 N 48808)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Законодательство 10.05.18 </dc:title>
  <dc:creator>User</dc:creator>
  <cp:lastModifiedBy>User</cp:lastModifiedBy>
  <cp:revision>11</cp:revision>
  <dcterms:created xsi:type="dcterms:W3CDTF">2018-05-15T12:25:02Z</dcterms:created>
  <dcterms:modified xsi:type="dcterms:W3CDTF">2018-06-01T06:40:13Z</dcterms:modified>
</cp:coreProperties>
</file>